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5A7961-BD3A-4EE1-A180-60958E97F00D}" type="datetimeFigureOut">
              <a:rPr lang="en-GB" smtClean="0"/>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5A7961-BD3A-4EE1-A180-60958E97F00D}" type="datetimeFigureOut">
              <a:rPr lang="en-GB" smtClean="0"/>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5A7961-BD3A-4EE1-A180-60958E97F00D}" type="datetimeFigureOut">
              <a:rPr lang="en-GB" smtClean="0"/>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5A7961-BD3A-4EE1-A180-60958E97F00D}" type="datetimeFigureOut">
              <a:rPr lang="en-GB" smtClean="0"/>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A7961-BD3A-4EE1-A180-60958E97F00D}" type="datetimeFigureOut">
              <a:rPr lang="en-GB" smtClean="0"/>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5A7961-BD3A-4EE1-A180-60958E97F00D}" type="datetimeFigureOut">
              <a:rPr lang="en-GB" smtClean="0"/>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5A7961-BD3A-4EE1-A180-60958E97F00D}" type="datetimeFigureOut">
              <a:rPr lang="en-GB" smtClean="0"/>
              <a:t>09/03/2019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5A7961-BD3A-4EE1-A180-60958E97F00D}" type="datetimeFigureOut">
              <a:rPr lang="en-GB" smtClean="0"/>
              <a:t>09/03/2019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A7961-BD3A-4EE1-A180-60958E97F00D}" type="datetimeFigureOut">
              <a:rPr lang="en-GB" smtClean="0"/>
              <a:t>09/03/2019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A7961-BD3A-4EE1-A180-60958E97F00D}" type="datetimeFigureOut">
              <a:rPr lang="en-GB" smtClean="0"/>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A7961-BD3A-4EE1-A180-60958E97F00D}" type="datetimeFigureOut">
              <a:rPr lang="en-GB" smtClean="0"/>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BAEE7-D8B1-47CF-8400-273A6541B80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A7961-BD3A-4EE1-A180-60958E97F00D}" type="datetimeFigureOut">
              <a:rPr lang="en-GB" smtClean="0"/>
              <a:t>09/03/2019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AEE7-D8B1-47CF-8400-273A6541B80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 y="209327"/>
            <a:ext cx="5410944" cy="1282154"/>
          </a:xfrm>
        </p:spPr>
        <p:txBody>
          <a:bodyPr>
            <a:normAutofit/>
          </a:bodyPr>
          <a:lstStyle/>
          <a:p>
            <a:pPr algn="l"/>
            <a:r>
              <a:rPr lang="en-GB" sz="2000" b="1" u="sng" dirty="0" smtClean="0"/>
              <a:t>FRENCH WAGOLL WORK – HIGHER PAPER</a:t>
            </a:r>
            <a:br>
              <a:rPr lang="en-GB" sz="2000" b="1" u="sng" dirty="0" smtClean="0"/>
            </a:br>
            <a:r>
              <a:rPr lang="en-GB" sz="1800" b="1" u="sng" dirty="0" smtClean="0"/>
              <a:t>150 </a:t>
            </a:r>
            <a:r>
              <a:rPr lang="en-GB" sz="1800" b="1" u="sng" dirty="0" smtClean="0"/>
              <a:t>word writing task</a:t>
            </a:r>
            <a:br>
              <a:rPr lang="en-GB" sz="1800" b="1" u="sng" dirty="0" smtClean="0"/>
            </a:br>
            <a:r>
              <a:rPr lang="en-GB" sz="1800" u="sng" dirty="0" smtClean="0"/>
              <a:t>-</a:t>
            </a:r>
            <a:r>
              <a:rPr lang="fr-FR" sz="1800" dirty="0" smtClean="0"/>
              <a:t>Les avantages et les désavantages d’être professeur</a:t>
            </a:r>
            <a:r>
              <a:rPr lang="en-GB" sz="1800" u="sng" dirty="0" smtClean="0"/>
              <a:t/>
            </a:r>
            <a:br>
              <a:rPr lang="en-GB" sz="1800" u="sng" dirty="0" smtClean="0"/>
            </a:br>
            <a:r>
              <a:rPr lang="en-GB" sz="1800" u="sng" dirty="0"/>
              <a:t>-</a:t>
            </a:r>
            <a:r>
              <a:rPr lang="fr-FR" sz="1800" dirty="0" smtClean="0"/>
              <a:t>Vos projets futurs pour le </a:t>
            </a:r>
            <a:r>
              <a:rPr lang="fr-FR" sz="1800" dirty="0" smtClean="0"/>
              <a:t>travail</a:t>
            </a:r>
            <a:endParaRPr lang="en-GB" sz="1800" u="sng" dirty="0"/>
          </a:p>
        </p:txBody>
      </p:sp>
      <p:sp>
        <p:nvSpPr>
          <p:cNvPr id="3" name="Content Placeholder 2"/>
          <p:cNvSpPr>
            <a:spLocks noGrp="1"/>
          </p:cNvSpPr>
          <p:nvPr>
            <p:ph idx="1"/>
          </p:nvPr>
        </p:nvSpPr>
        <p:spPr>
          <a:xfrm>
            <a:off x="395536" y="1628800"/>
            <a:ext cx="8291264" cy="3296344"/>
          </a:xfrm>
          <a:solidFill>
            <a:schemeClr val="bg1">
              <a:lumMod val="85000"/>
            </a:schemeClr>
          </a:solidFill>
        </p:spPr>
        <p:style>
          <a:lnRef idx="2">
            <a:schemeClr val="dk1"/>
          </a:lnRef>
          <a:fillRef idx="1">
            <a:schemeClr val="lt1"/>
          </a:fillRef>
          <a:effectRef idx="0">
            <a:schemeClr val="dk1"/>
          </a:effectRef>
          <a:fontRef idx="minor">
            <a:schemeClr val="dk1"/>
          </a:fontRef>
        </p:style>
        <p:txBody>
          <a:bodyPr>
            <a:normAutofit/>
          </a:bodyPr>
          <a:lstStyle/>
          <a:p>
            <a:pPr>
              <a:buNone/>
            </a:pPr>
            <a:r>
              <a:rPr lang="fr-FR" sz="1800" dirty="0" smtClean="0"/>
              <a:t>      </a:t>
            </a:r>
            <a:r>
              <a:rPr lang="fr-FR" sz="1800" i="1" dirty="0" smtClean="0"/>
              <a:t>A mon avis être professeur a beaucoup d’avantages, comme par exemple on peut enseigner sa matière préférée et il est important d’aider les autres dans la vie. Ma mère est professeur de maths depuis vingt ans et elle adore encourager ses étudiants. Par contre la vie d’un professeur peut être très stressante si la discipline n’est pas bonne au collège et il faut corriger les cahiers et préparer les cours le soir donc on n’a pas assez de temps libre. A l’avenir, après avoir étudié à l’université, j’ai l’intention de trouver un emploi comme informaticien car je trouve qu’il existe pas mal de travail dans ce secteur. Je préférerais travailler dans ma région mais si ce n’est pas possible je pourrais habiter à Londres où il y a plein d’entreprises. J’aimerais être bien payé mais il est plus important d’être heureux. J’espère que mes collègues seront gentils et aussi travailleurs que moi.</a:t>
            </a:r>
            <a:r>
              <a:rPr lang="fr-FR" sz="1800" dirty="0" smtClean="0"/>
              <a:t> </a:t>
            </a:r>
            <a:r>
              <a:rPr lang="fr-FR" sz="1800" b="1" dirty="0" smtClean="0"/>
              <a:t>(152 </a:t>
            </a:r>
            <a:r>
              <a:rPr lang="fr-FR" sz="1800" b="1" dirty="0" err="1" smtClean="0"/>
              <a:t>words</a:t>
            </a:r>
            <a:r>
              <a:rPr lang="fr-FR" sz="1800" b="1" dirty="0" smtClean="0"/>
              <a:t>) [32 marks]</a:t>
            </a:r>
            <a:endParaRPr lang="en-GB" sz="1800" b="1" dirty="0"/>
          </a:p>
        </p:txBody>
      </p:sp>
      <p:sp>
        <p:nvSpPr>
          <p:cNvPr id="7" name="Oval 6"/>
          <p:cNvSpPr/>
          <p:nvPr/>
        </p:nvSpPr>
        <p:spPr>
          <a:xfrm>
            <a:off x="251520" y="5013176"/>
            <a:ext cx="367240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Accuracy:5 </a:t>
            </a:r>
          </a:p>
          <a:p>
            <a:pPr algn="ctr"/>
            <a:r>
              <a:rPr lang="en-GB" sz="1400" dirty="0" smtClean="0">
                <a:solidFill>
                  <a:schemeClr val="tx1"/>
                </a:solidFill>
              </a:rPr>
              <a:t>Accurate, although there may be a few errors especially in attempts at more complex structures. Verbs and tense formations are secure</a:t>
            </a:r>
            <a:endParaRPr lang="en-GB" sz="1400" dirty="0"/>
          </a:p>
        </p:txBody>
      </p:sp>
      <p:sp>
        <p:nvSpPr>
          <p:cNvPr id="8" name="Oval 7"/>
          <p:cNvSpPr/>
          <p:nvPr/>
        </p:nvSpPr>
        <p:spPr>
          <a:xfrm>
            <a:off x="5004048" y="0"/>
            <a:ext cx="3816424" cy="17008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Content:13-15</a:t>
            </a:r>
          </a:p>
          <a:p>
            <a:pPr algn="ctr"/>
            <a:r>
              <a:rPr lang="en-GB" sz="1400" dirty="0" smtClean="0">
                <a:solidFill>
                  <a:schemeClr val="tx1"/>
                </a:solidFill>
              </a:rPr>
              <a:t>An excellent response which is fully relevant and detailed, conveying a lot of information. Communication is clear with little or no ambiguity. Opinions are expressed and justified</a:t>
            </a:r>
            <a:r>
              <a:rPr lang="en-GB" sz="1400" dirty="0" smtClean="0"/>
              <a:t>. </a:t>
            </a:r>
            <a:endParaRPr lang="en-GB" sz="1400" dirty="0">
              <a:solidFill>
                <a:schemeClr val="tx1"/>
              </a:solidFill>
            </a:endParaRPr>
          </a:p>
        </p:txBody>
      </p:sp>
      <p:sp>
        <p:nvSpPr>
          <p:cNvPr id="9" name="Oval 8"/>
          <p:cNvSpPr/>
          <p:nvPr/>
        </p:nvSpPr>
        <p:spPr>
          <a:xfrm>
            <a:off x="4959152" y="5013176"/>
            <a:ext cx="4184848" cy="18448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Range of Language:10-12</a:t>
            </a:r>
          </a:p>
          <a:p>
            <a:pPr algn="ctr"/>
            <a:r>
              <a:rPr lang="en-GB" sz="1400" dirty="0" smtClean="0">
                <a:solidFill>
                  <a:schemeClr val="tx1"/>
                </a:solidFill>
              </a:rPr>
              <a:t> Very good variety of appropriate vocabulary and structures. More complex sentences are handled with confidence, producing a fluent piece of coherent writing. The style and register are appropriate. . </a:t>
            </a:r>
            <a:endParaRPr lang="en-GB"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a:bodyPr>
          <a:lstStyle/>
          <a:p>
            <a:r>
              <a:rPr lang="en-GB" sz="2800" u="sng" dirty="0" smtClean="0"/>
              <a:t>Extension Tasks</a:t>
            </a:r>
            <a:endParaRPr lang="en-GB" sz="2800" u="sng" dirty="0"/>
          </a:p>
        </p:txBody>
      </p:sp>
      <p:sp>
        <p:nvSpPr>
          <p:cNvPr id="3" name="Content Placeholder 2"/>
          <p:cNvSpPr>
            <a:spLocks noGrp="1"/>
          </p:cNvSpPr>
          <p:nvPr>
            <p:ph idx="1"/>
          </p:nvPr>
        </p:nvSpPr>
        <p:spPr>
          <a:xfrm>
            <a:off x="0" y="908720"/>
            <a:ext cx="9144000" cy="5949280"/>
          </a:xfrm>
        </p:spPr>
        <p:style>
          <a:lnRef idx="2">
            <a:schemeClr val="dk1"/>
          </a:lnRef>
          <a:fillRef idx="1">
            <a:schemeClr val="lt1"/>
          </a:fillRef>
          <a:effectRef idx="0">
            <a:schemeClr val="dk1"/>
          </a:effectRef>
          <a:fontRef idx="minor">
            <a:schemeClr val="dk1"/>
          </a:fontRef>
        </p:style>
        <p:txBody>
          <a:bodyPr>
            <a:noAutofit/>
          </a:bodyPr>
          <a:lstStyle/>
          <a:p>
            <a:pPr marL="514350" indent="-514350">
              <a:buAutoNum type="arabicPeriod"/>
            </a:pPr>
            <a:r>
              <a:rPr lang="en-GB" sz="1400" dirty="0" smtClean="0"/>
              <a:t>Read the passage and </a:t>
            </a:r>
            <a:r>
              <a:rPr lang="en-GB" sz="1400" u="sng" dirty="0" smtClean="0"/>
              <a:t>create a plan </a:t>
            </a:r>
            <a:r>
              <a:rPr lang="en-GB" sz="1400" dirty="0" smtClean="0"/>
              <a:t>based on its content.</a:t>
            </a:r>
          </a:p>
          <a:p>
            <a:pPr marL="514350" indent="-514350">
              <a:buAutoNum type="arabicPeriod"/>
            </a:pPr>
            <a:r>
              <a:rPr lang="en-GB" sz="1400" dirty="0" smtClean="0"/>
              <a:t>Highlight in 3 different colours verbs in the present, past and future tenses.</a:t>
            </a:r>
          </a:p>
          <a:p>
            <a:pPr marL="514350" indent="-514350">
              <a:buAutoNum type="arabicPeriod"/>
            </a:pPr>
            <a:r>
              <a:rPr lang="en-GB" sz="1400" u="sng" dirty="0" smtClean="0"/>
              <a:t>Find the following useful expressions from the passage:</a:t>
            </a:r>
          </a:p>
          <a:p>
            <a:pPr marL="514350" indent="-514350"/>
            <a:r>
              <a:rPr lang="en-GB" sz="1400" dirty="0" smtClean="0"/>
              <a:t>Being </a:t>
            </a:r>
          </a:p>
          <a:p>
            <a:pPr marL="514350" indent="-514350"/>
            <a:r>
              <a:rPr lang="en-GB" sz="1400" dirty="0" smtClean="0"/>
              <a:t>For example</a:t>
            </a:r>
          </a:p>
          <a:p>
            <a:pPr marL="514350" indent="-514350"/>
            <a:r>
              <a:rPr lang="en-GB" sz="1400" dirty="0" smtClean="0"/>
              <a:t>You can</a:t>
            </a:r>
          </a:p>
          <a:p>
            <a:pPr marL="514350" indent="-514350"/>
            <a:r>
              <a:rPr lang="en-GB" sz="1400" dirty="0" smtClean="0"/>
              <a:t>It is important to</a:t>
            </a:r>
          </a:p>
          <a:p>
            <a:pPr marL="514350" indent="-514350"/>
            <a:r>
              <a:rPr lang="en-GB" sz="1400" dirty="0" smtClean="0"/>
              <a:t>others</a:t>
            </a:r>
          </a:p>
          <a:p>
            <a:pPr marL="514350" indent="-514350"/>
            <a:r>
              <a:rPr lang="en-GB" sz="1400" dirty="0" smtClean="0"/>
              <a:t>Since/for</a:t>
            </a:r>
          </a:p>
          <a:p>
            <a:pPr marL="514350" indent="-514350"/>
            <a:r>
              <a:rPr lang="en-GB" sz="1400" dirty="0" smtClean="0"/>
              <a:t>As</a:t>
            </a:r>
          </a:p>
          <a:p>
            <a:pPr marL="514350" indent="-514350"/>
            <a:r>
              <a:rPr lang="en-GB" sz="1400" dirty="0" smtClean="0"/>
              <a:t>if</a:t>
            </a:r>
          </a:p>
          <a:p>
            <a:pPr marL="514350" indent="-514350"/>
            <a:r>
              <a:rPr lang="en-GB" sz="1400" dirty="0" smtClean="0"/>
              <a:t>You have to</a:t>
            </a:r>
          </a:p>
          <a:p>
            <a:pPr marL="514350" indent="-514350"/>
            <a:r>
              <a:rPr lang="en-GB" sz="1400" dirty="0" smtClean="0"/>
              <a:t>Not enough</a:t>
            </a:r>
          </a:p>
          <a:p>
            <a:pPr marL="514350" indent="-514350"/>
            <a:r>
              <a:rPr lang="en-GB" sz="1400" dirty="0" smtClean="0"/>
              <a:t>After having studied</a:t>
            </a:r>
          </a:p>
          <a:p>
            <a:pPr marL="514350" indent="-514350"/>
            <a:r>
              <a:rPr lang="en-GB" sz="1400" dirty="0" smtClean="0"/>
              <a:t>I am intending to</a:t>
            </a:r>
          </a:p>
          <a:p>
            <a:pPr marL="514350" indent="-514350"/>
            <a:r>
              <a:rPr lang="en-GB" sz="1400" dirty="0" smtClean="0"/>
              <a:t>like</a:t>
            </a:r>
          </a:p>
          <a:p>
            <a:pPr marL="514350" indent="-514350"/>
            <a:r>
              <a:rPr lang="en-GB" sz="1400" dirty="0" smtClean="0"/>
              <a:t>I find that</a:t>
            </a:r>
          </a:p>
          <a:p>
            <a:pPr marL="514350" indent="-514350"/>
            <a:r>
              <a:rPr lang="en-GB" sz="1400" dirty="0" smtClean="0"/>
              <a:t>I would prefer</a:t>
            </a:r>
          </a:p>
          <a:p>
            <a:pPr marL="514350" indent="-514350"/>
            <a:r>
              <a:rPr lang="en-GB" sz="1400" dirty="0" smtClean="0"/>
              <a:t>I could</a:t>
            </a:r>
          </a:p>
          <a:p>
            <a:pPr marL="514350" indent="-514350"/>
            <a:r>
              <a:rPr lang="en-GB" sz="1400" dirty="0" smtClean="0"/>
              <a:t>Where</a:t>
            </a:r>
          </a:p>
          <a:p>
            <a:pPr marL="514350" indent="-514350"/>
            <a:r>
              <a:rPr lang="en-GB" sz="1400" dirty="0" smtClean="0"/>
              <a:t>I hope that</a:t>
            </a:r>
          </a:p>
          <a:p>
            <a:pPr marL="514350" indent="-514350"/>
            <a:r>
              <a:rPr lang="en-GB" sz="1400" dirty="0" smtClean="0"/>
              <a:t>Just as</a:t>
            </a:r>
          </a:p>
          <a:p>
            <a:pPr marL="514350" indent="-514350">
              <a:buNone/>
            </a:pPr>
            <a:r>
              <a:rPr lang="en-GB" sz="1400" dirty="0" smtClean="0"/>
              <a:t>4.           </a:t>
            </a:r>
            <a:r>
              <a:rPr lang="en-GB" sz="1400" u="sng" dirty="0" smtClean="0"/>
              <a:t>Plan and write your own version.</a:t>
            </a:r>
          </a:p>
          <a:p>
            <a:pPr marL="514350" indent="-514350">
              <a:buNone/>
            </a:pPr>
            <a:endParaRPr lang="en-GB" sz="1400" dirty="0" smtClean="0"/>
          </a:p>
          <a:p>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357</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FRENCH WAGOLL WORK – HIGHER PAPER 150 word writing task -Les avantages et les désavantages d’être professeur -Vos projets futurs pour le travail</vt:lpstr>
      <vt:lpstr>Extension Tasks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WAGOLL</dc:title>
  <dc:creator>kurt</dc:creator>
  <cp:lastModifiedBy>hind j</cp:lastModifiedBy>
  <cp:revision>10</cp:revision>
  <dcterms:created xsi:type="dcterms:W3CDTF">2019-02-27T21:45:41Z</dcterms:created>
  <dcterms:modified xsi:type="dcterms:W3CDTF">2019-03-09T13:59:57Z</dcterms:modified>
</cp:coreProperties>
</file>